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1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45"/>
  </p:notesMasterIdLst>
  <p:sldIdLst>
    <p:sldId id="256" r:id="rId2"/>
    <p:sldId id="289" r:id="rId3"/>
    <p:sldId id="290" r:id="rId4"/>
    <p:sldId id="257" r:id="rId5"/>
    <p:sldId id="291" r:id="rId6"/>
    <p:sldId id="288" r:id="rId7"/>
    <p:sldId id="261" r:id="rId8"/>
    <p:sldId id="262" r:id="rId9"/>
    <p:sldId id="264" r:id="rId10"/>
    <p:sldId id="265" r:id="rId11"/>
    <p:sldId id="266" r:id="rId12"/>
    <p:sldId id="292" r:id="rId13"/>
    <p:sldId id="293" r:id="rId14"/>
    <p:sldId id="294" r:id="rId15"/>
    <p:sldId id="295" r:id="rId16"/>
    <p:sldId id="298" r:id="rId17"/>
    <p:sldId id="299" r:id="rId18"/>
    <p:sldId id="300" r:id="rId19"/>
    <p:sldId id="301" r:id="rId20"/>
    <p:sldId id="280" r:id="rId21"/>
    <p:sldId id="297" r:id="rId22"/>
    <p:sldId id="282" r:id="rId23"/>
    <p:sldId id="283" r:id="rId24"/>
    <p:sldId id="284" r:id="rId25"/>
    <p:sldId id="285" r:id="rId26"/>
    <p:sldId id="286" r:id="rId27"/>
    <p:sldId id="304" r:id="rId28"/>
    <p:sldId id="287" r:id="rId29"/>
    <p:sldId id="303" r:id="rId30"/>
    <p:sldId id="296" r:id="rId31"/>
    <p:sldId id="302" r:id="rId32"/>
    <p:sldId id="268" r:id="rId33"/>
    <p:sldId id="269" r:id="rId34"/>
    <p:sldId id="270" r:id="rId35"/>
    <p:sldId id="271" r:id="rId36"/>
    <p:sldId id="272" r:id="rId37"/>
    <p:sldId id="274" r:id="rId38"/>
    <p:sldId id="275" r:id="rId39"/>
    <p:sldId id="276" r:id="rId40"/>
    <p:sldId id="263" r:id="rId41"/>
    <p:sldId id="277" r:id="rId42"/>
    <p:sldId id="278" r:id="rId43"/>
    <p:sldId id="2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3"/>
    <p:restoredTop sz="79116"/>
  </p:normalViewPr>
  <p:slideViewPr>
    <p:cSldViewPr snapToGrid="0" snapToObjects="1">
      <p:cViewPr varScale="1">
        <p:scale>
          <a:sx n="100" d="100"/>
          <a:sy n="100" d="100"/>
        </p:scale>
        <p:origin x="1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1B6B7-F53B-1746-9EE3-E9503671DE4C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A482F-6EFC-4B40-8124-CB026FEE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is weighted transition matrix in graph</a:t>
            </a:r>
            <a:r>
              <a:rPr lang="en-US" baseline="0" dirty="0"/>
              <a:t> (</a:t>
            </a:r>
            <a:r>
              <a:rPr lang="en-US" baseline="0" dirty="0" err="1"/>
              <a:t>W_ij</a:t>
            </a:r>
            <a:r>
              <a:rPr lang="en-US" baseline="0" dirty="0"/>
              <a:t> = 1 / degree(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u is normalized teleportation vector</a:t>
            </a:r>
          </a:p>
          <a:p>
            <a:r>
              <a:rPr lang="en-US" baseline="0" dirty="0"/>
              <a:t>r is ranking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69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5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UBMCBlog</a:t>
            </a:r>
            <a:r>
              <a:rPr lang="en-US" dirty="0"/>
              <a:t>:</a:t>
            </a:r>
            <a:r>
              <a:rPr lang="en-US" baseline="0" dirty="0"/>
              <a:t> 404 blogs labeled as conservative or liberal</a:t>
            </a:r>
          </a:p>
          <a:p>
            <a:r>
              <a:rPr lang="en-US" dirty="0" err="1"/>
              <a:t>AGBlog</a:t>
            </a:r>
            <a:r>
              <a:rPr lang="en-US" dirty="0"/>
              <a:t>: 1222 blogs labeled</a:t>
            </a:r>
            <a:r>
              <a:rPr lang="en-US" baseline="0" dirty="0"/>
              <a:t> as either conservative or liberal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MSPBlog</a:t>
            </a:r>
            <a:r>
              <a:rPr lang="en-US" dirty="0"/>
              <a:t>:</a:t>
            </a:r>
            <a:r>
              <a:rPr lang="en-US" baseline="0" dirty="0"/>
              <a:t> 1031 blogs labeled as either conservative or liberal</a:t>
            </a:r>
          </a:p>
          <a:p>
            <a:r>
              <a:rPr lang="en-US" dirty="0"/>
              <a:t>Cora:</a:t>
            </a:r>
            <a:r>
              <a:rPr lang="en-US" baseline="0" dirty="0"/>
              <a:t> 2708 papers from 7 categories</a:t>
            </a:r>
          </a:p>
          <a:p>
            <a:r>
              <a:rPr lang="en-US" baseline="0" dirty="0" err="1"/>
              <a:t>CiteSeer</a:t>
            </a:r>
            <a:r>
              <a:rPr lang="en-US" baseline="0" dirty="0"/>
              <a:t>: 3312 papers from 6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both cases, max value is 1 (that</a:t>
            </a:r>
            <a:r>
              <a:rPr lang="en-US" baseline="0" dirty="0"/>
              <a:t> is constant value for labeled, &amp; unlabeled cannot exceed labeled)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This constraint prevents any node—regardless of graph structure—to have more ”influence” over graph than a labeled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particular unlabeled instance could in fact be well-connected to several labeled seeds of the same class and many unlabeled instances, and therefore should have more influence over the 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shows that </a:t>
            </a:r>
            <a:r>
              <a:rPr lang="en-US" dirty="0" err="1"/>
              <a:t>wvRN</a:t>
            </a:r>
            <a:r>
              <a:rPr lang="en-US" dirty="0"/>
              <a:t> is more sensitive to the location of the labeled seed nodes; in this case, having a seed node near the fringe of the “cluster” resulted in an incorrect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when the seeds are optimally chosen does </a:t>
            </a:r>
            <a:r>
              <a:rPr lang="en-US" dirty="0" err="1"/>
              <a:t>wvRN</a:t>
            </a:r>
            <a:r>
              <a:rPr lang="en-US" dirty="0"/>
              <a:t> arrive</a:t>
            </a:r>
            <a:r>
              <a:rPr lang="en-US" baseline="0" dirty="0"/>
              <a:t> at the same solution as MRW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2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some labeling function we want to learn</a:t>
            </a:r>
          </a:p>
          <a:p>
            <a:endParaRPr lang="en-US" dirty="0"/>
          </a:p>
          <a:p>
            <a:r>
              <a:rPr lang="en-US" dirty="0"/>
              <a:t>Laplacian regularization term is</a:t>
            </a:r>
            <a:r>
              <a:rPr lang="en-US" baseline="0" dirty="0"/>
              <a:t> effective for multiple reasons</a:t>
            </a:r>
          </a:p>
          <a:p>
            <a:r>
              <a:rPr lang="en-US" baseline="0" dirty="0"/>
              <a:t> - propagates labels smoothly with respect to the graph (i.e. assumes nearby nodes have similar labels)</a:t>
            </a:r>
          </a:p>
          <a:p>
            <a:r>
              <a:rPr lang="en-US" baseline="0" dirty="0"/>
              <a:t> - induces a penalty when smoothness is violated</a:t>
            </a:r>
          </a:p>
          <a:p>
            <a:r>
              <a:rPr lang="en-US" baseline="0" dirty="0"/>
              <a:t> - constrains labels to be consistent with overall graph structure</a:t>
            </a:r>
          </a:p>
          <a:p>
            <a:endParaRPr lang="en-US" baseline="0" dirty="0"/>
          </a:p>
          <a:p>
            <a:r>
              <a:rPr lang="en-US" baseline="0" dirty="0"/>
              <a:t>Therefore, f is a label function that</a:t>
            </a:r>
          </a:p>
          <a:p>
            <a:r>
              <a:rPr lang="en-US" baseline="0" dirty="0"/>
              <a:t> - is smooth with respect to the graph</a:t>
            </a:r>
          </a:p>
          <a:p>
            <a:r>
              <a:rPr lang="en-US" baseline="0" dirty="0"/>
              <a:t> - is consistent with labeled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have also been used to learn graph </a:t>
            </a:r>
            <a:r>
              <a:rPr lang="en-US" dirty="0" err="1"/>
              <a:t>embeddings</a:t>
            </a:r>
            <a:r>
              <a:rPr lang="en-US" baseline="0" dirty="0"/>
              <a:t> (2014 paper)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8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2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1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A33-D8FA-8A36-37E7-BF0C9B4EB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26E8E-69E4-4E3F-EBF1-8DD494158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0C579-F0A6-63AE-2F24-F69203F0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D6E6E-7817-0C21-074D-9C1DA9E3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98D0-1D3D-E44E-A49F-C1B57409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7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ADF0-AF6A-7F13-320C-90F5CF0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A51C-295F-BA0D-1BCC-2847AF74B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8D80-2322-59BA-F511-6EDF8B85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4DC8-CBC8-4733-0859-C4CAD49C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60038-A461-A847-1E01-CA835DF6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3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5199C-66FA-D355-AF2F-E66CE602B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975D0-1EC3-4796-907E-BA93F9489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0CE7-9BA5-F66D-AF2D-E7DD9246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0E95-7C8F-60A1-BEC4-90DFD0CE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48998-A88B-2619-D9A2-2889A85A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2A05-8A5E-C37E-BE03-0827EDD9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C7B6-57FA-B991-BDA5-B47A1C91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3D71-7AAE-6BC7-2467-9521D2DD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E9FA-5F5D-568F-FB80-0E5F02E5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3AD1D-C794-BE7F-B7CA-BB3ED337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9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7E7B-E2D7-452F-4694-1C3E927E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EEB4-FED0-7EFB-31F5-107E3944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48BF2-1F46-0C86-F2A0-16B9112C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B3221-428C-9D68-BE09-8EABA95C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E932A-A307-BCFF-D740-5ACD8EC6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5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43D6-6E19-383E-F943-E3CEC5D8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5236-67DA-808F-E6EC-940DEA2A2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C70FF-CDBD-E0A7-1BC7-E29D2E601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1083-F50E-B592-AF33-DED28835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57677-45F8-87DE-8B20-043D4991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D0931-F730-CF5F-8820-ECB3C48B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1B4B-C384-928A-C2F4-4758D11D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F611-3C99-D671-E1AB-3A4ACF176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81899-1C69-86E0-737D-0FF9C04D5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D7D7B-B4FC-0F85-A98F-BDF72ECDF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284BC-0098-F27A-D38C-5F08B592A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ED9E5-F9A1-95E4-E188-5AF073E4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8FC46-C641-8E53-D69F-E9BB507A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A511D-F141-3439-9886-3BCC3613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984D-D35F-BBA7-CEC2-A98F5409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B961F-BAF3-F520-F7D1-022DF4A4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871C-98A5-7477-CB33-B02BB361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DC014-6F00-2C34-2156-C37A1971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35620-1DAC-F14A-FE64-7DA721F1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9927A-DBF4-8462-C6C2-EA1675F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3A5B4-5F82-85E0-AE47-92A8E935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FB3D-A7D4-FF0A-4225-B23C318C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1E14-888B-110C-9230-DC4173F9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A77EF-BA93-F667-44C3-9E0CFE3C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BE932-9901-964F-8AE2-E47C033E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EC478-8E9D-6620-F941-E6CEF32B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7B1F-B9F1-329B-9D05-FDEEEF4C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1430-1580-283F-6268-3F03FF01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4B2F9C-2635-5AB3-F513-1B591596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D7684-1B46-E779-1BC1-27A13DCA7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EE4D7-4F17-139C-D5D1-69AB9500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353D9-FEDC-8195-F26E-1EC52E02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43761-9C8C-1272-F908-2AB3DDF2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DBE97-1F33-ACB2-D9FD-F3DB014F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33A85-6E67-3FFB-1C9D-3762D2AB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0C7F-06DF-7EFA-B93C-99CBEF7E1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E2EF6-0E97-874F-9889-F43A56F6C262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9BDE5-ED53-C6EA-168F-CE17684E5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10EA6-36E1-3997-D9D7-935FA92AE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220.42&amp;rep=rep1&amp;type=pdf" TargetMode="External"/><Relationship Id="rId2" Type="http://schemas.openxmlformats.org/officeDocument/2006/relationships/hyperlink" Target="https://lti.cs.cmu.edu/sites/default/files/research/reports/2009/cmulti09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48/yanga16.pdf" TargetMode="External"/><Relationship Id="rId4" Type="http://schemas.openxmlformats.org/officeDocument/2006/relationships/hyperlink" Target="http://papers.nips.cc/paper/3633-semi-supervised-learning-in-gigantic-image-collections.pdf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800"/>
              <a:t>Semi-Supervised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78313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wvRN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07404"/>
          </a:xfrm>
        </p:spPr>
        <p:txBody>
          <a:bodyPr>
            <a:normAutofit/>
          </a:bodyPr>
          <a:lstStyle/>
          <a:p>
            <a:r>
              <a:rPr lang="en-US" sz="2400" dirty="0"/>
              <a:t>One definition [</a:t>
            </a:r>
            <a:r>
              <a:rPr lang="en-US" sz="2400" dirty="0" err="1"/>
              <a:t>MacSkassy</a:t>
            </a:r>
            <a:r>
              <a:rPr lang="en-US" sz="2400" dirty="0"/>
              <a:t> &amp; Provost, JMLR 2007]:…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Does this look familiar? </a:t>
            </a:r>
          </a:p>
          <a:p>
            <a:r>
              <a:rPr lang="en-US" sz="2400" b="1" dirty="0" err="1"/>
              <a:t>Homophily</a:t>
            </a:r>
            <a:r>
              <a:rPr lang="en-US" sz="2400" b="1" dirty="0"/>
              <a:t>!</a:t>
            </a:r>
          </a:p>
        </p:txBody>
      </p:sp>
      <p:pic>
        <p:nvPicPr>
          <p:cNvPr id="5" name="Picture 4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8"/>
          <a:stretch/>
        </p:blipFill>
        <p:spPr>
          <a:xfrm>
            <a:off x="1523998" y="2512572"/>
            <a:ext cx="9144000" cy="687082"/>
          </a:xfrm>
          <a:prstGeom prst="rect">
            <a:avLst/>
          </a:prstGeom>
        </p:spPr>
      </p:pic>
      <p:pic>
        <p:nvPicPr>
          <p:cNvPr id="6" name="Picture 5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42580" r="29183"/>
          <a:stretch/>
        </p:blipFill>
        <p:spPr>
          <a:xfrm>
            <a:off x="1986024" y="3581635"/>
            <a:ext cx="8219947" cy="1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HF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744047"/>
          </a:xfrm>
        </p:spPr>
        <p:txBody>
          <a:bodyPr>
            <a:noAutofit/>
          </a:bodyPr>
          <a:lstStyle/>
          <a:p>
            <a:r>
              <a:rPr lang="en-US" sz="2400" dirty="0"/>
              <a:t>Another definition in [X. Zhu, Z. </a:t>
            </a:r>
            <a:r>
              <a:rPr lang="en-US" sz="2400" dirty="0" err="1"/>
              <a:t>Ghahramani</a:t>
            </a:r>
            <a:r>
              <a:rPr lang="en-US" sz="2400" dirty="0"/>
              <a:t>, and J. Lafferty, ICML 2003]</a:t>
            </a:r>
          </a:p>
          <a:p>
            <a:r>
              <a:rPr lang="en-US" dirty="0"/>
              <a:t>A </a:t>
            </a:r>
            <a:r>
              <a:rPr lang="en-US" b="1" dirty="0"/>
              <a:t>harmonic field </a:t>
            </a:r>
            <a:r>
              <a:rPr lang="en-US" dirty="0"/>
              <a:t>– the score of each node in the graph is the harmonic, or linearly weighted, average of its neighbors’ scores (harmonic field, HF)</a:t>
            </a:r>
          </a:p>
        </p:txBody>
      </p:sp>
      <p:pic>
        <p:nvPicPr>
          <p:cNvPr id="4" name="Picture 3" descr="Screen Shot 2015-02-18 at 10.51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45" y="3817182"/>
            <a:ext cx="3118550" cy="2478498"/>
          </a:xfrm>
          <a:prstGeom prst="rect">
            <a:avLst/>
          </a:prstGeom>
        </p:spPr>
      </p:pic>
      <p:pic>
        <p:nvPicPr>
          <p:cNvPr id="8" name="Picture 7" descr="Screen Shot 2015-02-18 at 10.54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13" y="3940937"/>
            <a:ext cx="5603172" cy="22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MRW versus </a:t>
            </a:r>
            <a:r>
              <a:rPr lang="en-US" dirty="0" err="1"/>
              <a:t>wvRN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3364735" cy="4351338"/>
          </a:xfrm>
        </p:spPr>
        <p:txBody>
          <a:bodyPr/>
          <a:lstStyle/>
          <a:p>
            <a:r>
              <a:rPr lang="en-US" dirty="0"/>
              <a:t>MRW is easily the method to beat</a:t>
            </a:r>
          </a:p>
          <a:p>
            <a:r>
              <a:rPr lang="en-US" dirty="0" err="1"/>
              <a:t>wvRN</a:t>
            </a:r>
            <a:r>
              <a:rPr lang="en-US" dirty="0"/>
              <a:t> matches MRW </a:t>
            </a:r>
            <a:r>
              <a:rPr lang="en-US" b="1" dirty="0"/>
              <a:t>only</a:t>
            </a:r>
            <a:r>
              <a:rPr lang="en-US" dirty="0"/>
              <a:t> when seeding is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  <a:p>
            <a:r>
              <a:rPr lang="en-US" dirty="0"/>
              <a:t>Still takes a larger number of labeled instances compared to MRW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35" y="1254465"/>
            <a:ext cx="7576636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5280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</a:t>
            </a:r>
            <a:r>
              <a:rPr lang="en-US" dirty="0" err="1"/>
              <a:t>wvRN</a:t>
            </a:r>
            <a:r>
              <a:rPr lang="en-US" dirty="0"/>
              <a:t> &amp; HF objectives</a:t>
            </a:r>
          </a:p>
          <a:p>
            <a:endParaRPr lang="en-US" dirty="0"/>
          </a:p>
          <a:p>
            <a:r>
              <a:rPr lang="en-US" dirty="0"/>
              <a:t>Do not account for graph </a:t>
            </a:r>
            <a:r>
              <a:rPr lang="en-US" i="1" dirty="0"/>
              <a:t>structure</a:t>
            </a:r>
          </a:p>
          <a:p>
            <a:pPr lvl="1"/>
            <a:r>
              <a:rPr lang="en-US" dirty="0"/>
              <a:t>Or location of seeds</a:t>
            </a:r>
          </a:p>
          <a:p>
            <a:endParaRPr lang="en-US" b="1" dirty="0"/>
          </a:p>
          <a:p>
            <a:r>
              <a:rPr lang="en-US" b="1" dirty="0"/>
              <a:t>Graph-walk methods do not have these constraints</a:t>
            </a:r>
          </a:p>
          <a:p>
            <a:pPr lvl="1"/>
            <a:r>
              <a:rPr lang="en-US" dirty="0"/>
              <a:t>And directly account for graph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5625"/>
            <a:ext cx="558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1529443"/>
            <a:ext cx="53213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4152900"/>
            <a:ext cx="5283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7" y="4152900"/>
            <a:ext cx="5706102" cy="2400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30663" y="5003800"/>
            <a:ext cx="1514022" cy="669471"/>
          </a:xfrm>
          <a:prstGeom prst="round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756229" y="3454074"/>
            <a:ext cx="1519464" cy="698826"/>
          </a:xfrm>
          <a:prstGeom prst="wedgeRoundRectCallout">
            <a:avLst>
              <a:gd name="adj1" fmla="val 7824"/>
              <a:gd name="adj2" fmla="val 168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Oops...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4462017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wvRN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983639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MRW</a:t>
            </a:r>
          </a:p>
        </p:txBody>
      </p:sp>
    </p:spTree>
    <p:extLst>
      <p:ext uri="{BB962C8B-B14F-4D97-AF65-F5344CB8AC3E}">
        <p14:creationId xmlns:p14="http://schemas.microsoft.com/office/powerpoint/2010/main" val="17099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456871"/>
            <a:ext cx="50800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3966029"/>
            <a:ext cx="5232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8" y="3966029"/>
            <a:ext cx="5462561" cy="2438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51632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wvRN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598736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MRW</a:t>
            </a:r>
          </a:p>
        </p:txBody>
      </p:sp>
    </p:spTree>
    <p:extLst>
      <p:ext uri="{BB962C8B-B14F-4D97-AF65-F5344CB8AC3E}">
        <p14:creationId xmlns:p14="http://schemas.microsoft.com/office/powerpoint/2010/main" val="11072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Laplacians</a:t>
            </a:r>
          </a:p>
          <a:p>
            <a:pPr lvl="1"/>
            <a:r>
              <a:rPr lang="en-US" dirty="0"/>
              <a:t>Enforces graph structure</a:t>
            </a:r>
          </a:p>
          <a:p>
            <a:pPr lvl="1"/>
            <a:r>
              <a:rPr lang="en-US" dirty="0"/>
              <a:t>Imposes smoothness on labels</a:t>
            </a:r>
          </a:p>
          <a:p>
            <a:r>
              <a:rPr lang="en-US" dirty="0"/>
              <a:t>Graph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“Embedding” ~ “context”</a:t>
            </a:r>
          </a:p>
          <a:p>
            <a:r>
              <a:rPr lang="en-US" dirty="0" err="1"/>
              <a:t>Transductive</a:t>
            </a:r>
            <a:r>
              <a:rPr lang="en-US" dirty="0"/>
              <a:t> -&gt; Inductive</a:t>
            </a:r>
          </a:p>
          <a:p>
            <a:pPr lvl="1"/>
            <a:r>
              <a:rPr lang="en-US" dirty="0" err="1"/>
              <a:t>Transductive</a:t>
            </a:r>
            <a:r>
              <a:rPr lang="en-US" dirty="0"/>
              <a:t>: learns the unlabeled data from the labeled data + structure</a:t>
            </a:r>
          </a:p>
          <a:p>
            <a:pPr lvl="1"/>
            <a:r>
              <a:rPr lang="en-US" dirty="0"/>
              <a:t>Inductive: generalizes to completely unobserved data</a:t>
            </a:r>
          </a:p>
        </p:txBody>
      </p:sp>
    </p:spTree>
    <p:extLst>
      <p:ext uri="{BB962C8B-B14F-4D97-AF65-F5344CB8AC3E}">
        <p14:creationId xmlns:p14="http://schemas.microsoft.com/office/powerpoint/2010/main" val="80335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41804"/>
          </a:xfrm>
        </p:spPr>
        <p:txBody>
          <a:bodyPr/>
          <a:lstStyle/>
          <a:p>
            <a:r>
              <a:rPr lang="en-US" dirty="0"/>
              <a:t>Reformulate SSL objective as two distinct terms: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20521"/>
            <a:ext cx="36576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3971699"/>
            <a:ext cx="6832600" cy="927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810171" y="1690688"/>
            <a:ext cx="2543629" cy="1882548"/>
          </a:xfrm>
          <a:prstGeom prst="wedgeRoundRectCallout">
            <a:avLst>
              <a:gd name="adj1" fmla="val -84221"/>
              <a:gd name="adj2" fmla="val 23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Weighted sum of supervised loss over </a:t>
            </a:r>
            <a:r>
              <a:rPr lang="en-US" i="1"/>
              <a:t>labeled</a:t>
            </a:r>
            <a:r>
              <a:rPr lang="en-US"/>
              <a:t> instances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119256" y="5439909"/>
            <a:ext cx="4103915" cy="1077005"/>
          </a:xfrm>
          <a:prstGeom prst="wedgeRoundRectCallout">
            <a:avLst>
              <a:gd name="adj1" fmla="val -20914"/>
              <a:gd name="adj2" fmla="val -100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Laplacian regularization term</a:t>
            </a:r>
          </a:p>
        </p:txBody>
      </p:sp>
    </p:spTree>
    <p:extLst>
      <p:ext uri="{BB962C8B-B14F-4D97-AF65-F5344CB8AC3E}">
        <p14:creationId xmlns:p14="http://schemas.microsoft.com/office/powerpoint/2010/main" val="18322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43543" cy="4531632"/>
          </a:xfrm>
        </p:spPr>
        <p:txBody>
          <a:bodyPr/>
          <a:lstStyle/>
          <a:p>
            <a:r>
              <a:rPr lang="en-US" dirty="0"/>
              <a:t>Remember word </a:t>
            </a:r>
            <a:r>
              <a:rPr lang="en-US" dirty="0" err="1"/>
              <a:t>embeddings</a:t>
            </a:r>
            <a:r>
              <a:rPr lang="en-US" dirty="0"/>
              <a:t> with word2vec?</a:t>
            </a:r>
          </a:p>
          <a:p>
            <a:endParaRPr lang="en-US" b="1" dirty="0"/>
          </a:p>
          <a:p>
            <a:r>
              <a:rPr lang="en-US" b="1" dirty="0"/>
              <a:t>Context!</a:t>
            </a:r>
          </a:p>
          <a:p>
            <a:endParaRPr lang="en-US" b="1" dirty="0"/>
          </a:p>
          <a:p>
            <a:r>
              <a:rPr lang="en-US" dirty="0"/>
              <a:t>Estimate ”context” of each node with a random walk over neighborhood of a fixed window size</a:t>
            </a:r>
          </a:p>
          <a:p>
            <a:r>
              <a:rPr lang="en-US" dirty="0" err="1"/>
              <a:t>Skipgram</a:t>
            </a:r>
            <a:r>
              <a:rPr lang="en-US" dirty="0"/>
              <a:t>-based model, </a:t>
            </a:r>
            <a:r>
              <a:rPr lang="en-US" dirty="0" err="1"/>
              <a:t>DeepWalk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864758"/>
            <a:ext cx="5626100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818761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 is set of all possible context</a:t>
            </a:r>
          </a:p>
          <a:p>
            <a:pPr marL="285750" indent="-285750">
              <a:buFontTx/>
              <a:buChar char="-"/>
            </a:pPr>
            <a:r>
              <a:rPr lang="en-US" dirty="0"/>
              <a:t>w’s are parameters of </a:t>
            </a:r>
            <a:r>
              <a:rPr lang="en-US" dirty="0" err="1"/>
              <a:t>Skipgram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is embedding of node </a:t>
            </a:r>
            <a:r>
              <a:rPr lang="en-US" i="1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399518"/>
          </a:xfrm>
        </p:spPr>
        <p:txBody>
          <a:bodyPr>
            <a:normAutofit/>
          </a:bodyPr>
          <a:lstStyle/>
          <a:p>
            <a:r>
              <a:rPr lang="en-US" dirty="0"/>
              <a:t>You start with X</a:t>
            </a:r>
            <a:r>
              <a:rPr lang="en-US" baseline="30000" dirty="0"/>
              <a:t>l</a:t>
            </a:r>
            <a:r>
              <a:rPr lang="en-US" dirty="0"/>
              <a:t> (labeled) and X</a:t>
            </a:r>
            <a:r>
              <a:rPr lang="en-US" baseline="30000" dirty="0"/>
              <a:t>U</a:t>
            </a:r>
            <a:r>
              <a:rPr lang="en-US" dirty="0"/>
              <a:t> (unlabeled), hoping their combination will result in a superior model</a:t>
            </a:r>
          </a:p>
          <a:p>
            <a:r>
              <a:rPr lang="en-US" dirty="0"/>
              <a:t>Semi-supervised learning yields predictions on X</a:t>
            </a:r>
            <a:r>
              <a:rPr lang="en-US" baseline="30000" dirty="0"/>
              <a:t>U</a:t>
            </a:r>
          </a:p>
          <a:p>
            <a:pPr lvl="1"/>
            <a:r>
              <a:rPr lang="en-US" dirty="0" err="1"/>
              <a:t>Transductive</a:t>
            </a:r>
            <a:r>
              <a:rPr lang="en-US" dirty="0"/>
              <a:t> learning</a:t>
            </a:r>
          </a:p>
          <a:p>
            <a:r>
              <a:rPr lang="en-US" dirty="0"/>
              <a:t>What if a </a:t>
            </a:r>
            <a:r>
              <a:rPr lang="en-US" i="1" dirty="0"/>
              <a:t>completely unobserved</a:t>
            </a:r>
            <a:r>
              <a:rPr lang="en-US" dirty="0"/>
              <a:t> data point shows up?</a:t>
            </a:r>
          </a:p>
          <a:p>
            <a:pPr lvl="1"/>
            <a:r>
              <a:rPr lang="en-US" dirty="0"/>
              <a:t>Inductive learning—a concept often left out in SSL literature</a:t>
            </a:r>
          </a:p>
          <a:p>
            <a:r>
              <a:rPr lang="en-US" b="1" dirty="0"/>
              <a:t>Convert your SSL framework to classification!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6" y="5709557"/>
            <a:ext cx="44069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5" y="5698671"/>
            <a:ext cx="4568275" cy="10414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86971" y="4978400"/>
            <a:ext cx="418011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Transductive</a:t>
            </a:r>
            <a:r>
              <a:rPr lang="en-US" dirty="0"/>
              <a:t> learning (note </a:t>
            </a:r>
            <a:r>
              <a:rPr lang="en-US" dirty="0" err="1"/>
              <a:t>embeddings</a:t>
            </a:r>
            <a:r>
              <a:rPr lang="en-US" dirty="0"/>
              <a:t>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785524" y="4978400"/>
            <a:ext cx="456827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Inductive learning (dependent only on 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417"/>
          <a:stretch/>
        </p:blipFill>
        <p:spPr>
          <a:xfrm>
            <a:off x="0" y="1489928"/>
            <a:ext cx="6045200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digression to unsupervised learning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2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= Matrix</a:t>
            </a:r>
          </a:p>
          <a:p>
            <a:pPr lvl="1"/>
            <a:r>
              <a:rPr lang="en-US" dirty="0"/>
              <a:t>W*v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5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800" dirty="0">
                <a:cs typeface="Arial" charset="0"/>
              </a:rPr>
              <a:t>Repeated averaging with neighbors as a clustering method</a:t>
            </a:r>
          </a:p>
        </p:txBody>
      </p:sp>
      <p:sp>
        <p:nvSpPr>
          <p:cNvPr id="716808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Pick a vector v</a:t>
            </a:r>
            <a:r>
              <a:rPr lang="en-US" sz="2400" baseline="30000" dirty="0">
                <a:cs typeface="Arial" charset="0"/>
              </a:rPr>
              <a:t>0 </a:t>
            </a:r>
            <a:r>
              <a:rPr lang="en-US" sz="1800" dirty="0">
                <a:cs typeface="Arial" charset="0"/>
              </a:rPr>
              <a:t>(maybe at random)</a:t>
            </a:r>
          </a:p>
          <a:p>
            <a:pPr eaLnBrk="1" hangingPunct="1"/>
            <a:r>
              <a:rPr lang="en-US" sz="2400" dirty="0">
                <a:cs typeface="Arial" charset="0"/>
              </a:rPr>
              <a:t>Compute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 = Wv</a:t>
            </a:r>
            <a:r>
              <a:rPr lang="en-US" sz="2400" baseline="30000" dirty="0">
                <a:cs typeface="Arial" charset="0"/>
              </a:rPr>
              <a:t>0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i.e., replace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[x] with </a:t>
            </a:r>
            <a:r>
              <a:rPr lang="en-US" sz="2000" i="1" dirty="0">
                <a:cs typeface="Arial" charset="0"/>
              </a:rPr>
              <a:t>weighted average</a:t>
            </a:r>
            <a:r>
              <a:rPr lang="en-US" sz="2000" dirty="0">
                <a:cs typeface="Arial" charset="0"/>
              </a:rPr>
              <a:t> of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[y] for the neighbors y of x</a:t>
            </a:r>
          </a:p>
          <a:p>
            <a:pPr eaLnBrk="1" hangingPunct="1"/>
            <a:r>
              <a:rPr lang="en-US" sz="2400" dirty="0">
                <a:cs typeface="Arial" charset="0"/>
              </a:rPr>
              <a:t>Plot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[x] for each x</a:t>
            </a:r>
          </a:p>
          <a:p>
            <a:pPr eaLnBrk="1" hangingPunct="1"/>
            <a:r>
              <a:rPr lang="en-US" sz="2400" dirty="0">
                <a:cs typeface="Arial" charset="0"/>
              </a:rPr>
              <a:t>Repeat for v</a:t>
            </a:r>
            <a:r>
              <a:rPr lang="en-US" sz="2400" baseline="30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, v</a:t>
            </a:r>
            <a:r>
              <a:rPr lang="en-US" sz="2400" baseline="30000" dirty="0">
                <a:cs typeface="Arial" charset="0"/>
              </a:rPr>
              <a:t>3</a:t>
            </a:r>
            <a:r>
              <a:rPr lang="en-US" sz="2400" dirty="0">
                <a:cs typeface="Arial" charset="0"/>
              </a:rPr>
              <a:t>, …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Variants widely used for </a:t>
            </a:r>
            <a:r>
              <a:rPr lang="en-US" sz="2400" i="1" dirty="0">
                <a:cs typeface="Arial" charset="0"/>
              </a:rPr>
              <a:t>semi-supervised</a:t>
            </a:r>
            <a:r>
              <a:rPr lang="en-US" sz="2400" dirty="0">
                <a:cs typeface="Arial" charset="0"/>
              </a:rPr>
              <a:t> learning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clamping of labels for nodes with known labels</a:t>
            </a:r>
          </a:p>
          <a:p>
            <a:pPr eaLnBrk="1" hangingPunct="1"/>
            <a:r>
              <a:rPr lang="en-US" sz="2400" dirty="0">
                <a:cs typeface="Arial" charset="0"/>
              </a:rPr>
              <a:t>Without clamping, will converge to constant </a:t>
            </a:r>
            <a:r>
              <a:rPr lang="en-US" sz="2400" dirty="0" err="1">
                <a:cs typeface="Arial" charset="0"/>
              </a:rPr>
              <a:t>v</a:t>
            </a:r>
            <a:r>
              <a:rPr lang="en-US" sz="2400" baseline="30000" dirty="0" err="1">
                <a:cs typeface="Arial" charset="0"/>
              </a:rPr>
              <a:t>t</a:t>
            </a:r>
            <a:endParaRPr lang="en-US" sz="2400" baseline="30000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What are the </a:t>
            </a:r>
            <a:r>
              <a:rPr lang="en-US" sz="2400" i="1" dirty="0">
                <a:cs typeface="Arial" charset="0"/>
              </a:rPr>
              <a:t>dynamics</a:t>
            </a:r>
            <a:r>
              <a:rPr lang="en-US" sz="2400" dirty="0">
                <a:cs typeface="Arial" charset="0"/>
              </a:rPr>
              <a:t> of this process?</a:t>
            </a:r>
          </a:p>
        </p:txBody>
      </p:sp>
      <p:cxnSp>
        <p:nvCxnSpPr>
          <p:cNvPr id="25604" name="Straight Arrow Connector 4"/>
          <p:cNvCxnSpPr>
            <a:cxnSpLocks noChangeShapeType="1"/>
          </p:cNvCxnSpPr>
          <p:nvPr/>
        </p:nvCxnSpPr>
        <p:spPr bwMode="auto">
          <a:xfrm rot="5400000">
            <a:off x="11861007" y="5258595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5" name="Straight Arrow Connector 5"/>
          <p:cNvCxnSpPr>
            <a:cxnSpLocks noChangeShapeType="1"/>
          </p:cNvCxnSpPr>
          <p:nvPr/>
        </p:nvCxnSpPr>
        <p:spPr bwMode="auto">
          <a:xfrm rot="5400000">
            <a:off x="11935619" y="2667794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724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0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43156" b="35074"/>
          <a:stretch>
            <a:fillRect/>
          </a:stretch>
        </p:blipFill>
        <p:spPr>
          <a:xfrm>
            <a:off x="0" y="1617663"/>
            <a:ext cx="5424488" cy="2679700"/>
          </a:xfrm>
        </p:spPr>
      </p:pic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6172200" y="1524000"/>
            <a:ext cx="4114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dirty="0"/>
              <a:t> Create a graph, connecting all points in the 2-D initial space to all other points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Weighted by distance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Run power iteration for 10 steps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Plot node id x vs v</a:t>
            </a:r>
            <a:r>
              <a:rPr lang="en-US" baseline="30000" dirty="0"/>
              <a:t>10</a:t>
            </a:r>
            <a:r>
              <a:rPr lang="en-US" dirty="0"/>
              <a:t>(x)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nodes are ordered by actual cluster number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3276601" y="5392738"/>
            <a:ext cx="720725" cy="779462"/>
            <a:chOff x="1752600" y="4724400"/>
            <a:chExt cx="720414" cy="779621"/>
          </a:xfrm>
        </p:grpSpPr>
        <p:sp>
          <p:nvSpPr>
            <p:cNvPr id="26680" name="TextBox 8"/>
            <p:cNvSpPr txBox="1">
              <a:spLocks noChangeArrowheads="1"/>
            </p:cNvSpPr>
            <p:nvPr/>
          </p:nvSpPr>
          <p:spPr bwMode="auto">
            <a:xfrm>
              <a:off x="2209800" y="48006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1" name="TextBox 9"/>
            <p:cNvSpPr txBox="1">
              <a:spLocks noChangeArrowheads="1"/>
            </p:cNvSpPr>
            <p:nvPr/>
          </p:nvSpPr>
          <p:spPr bwMode="auto">
            <a:xfrm>
              <a:off x="2133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2" name="TextBox 10"/>
            <p:cNvSpPr txBox="1">
              <a:spLocks noChangeArrowheads="1"/>
            </p:cNvSpPr>
            <p:nvPr/>
          </p:nvSpPr>
          <p:spPr bwMode="auto">
            <a:xfrm>
              <a:off x="2057400" y="5257800"/>
              <a:ext cx="1524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3" name="TextBox 11"/>
            <p:cNvSpPr txBox="1">
              <a:spLocks noChangeArrowheads="1"/>
            </p:cNvSpPr>
            <p:nvPr/>
          </p:nvSpPr>
          <p:spPr bwMode="auto">
            <a:xfrm>
              <a:off x="1905000" y="47244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4" name="TextBox 12"/>
            <p:cNvSpPr txBox="1">
              <a:spLocks noChangeArrowheads="1"/>
            </p:cNvSpPr>
            <p:nvPr/>
          </p:nvSpPr>
          <p:spPr bwMode="auto">
            <a:xfrm>
              <a:off x="1752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cxnSp>
          <p:nvCxnSpPr>
            <p:cNvPr id="26685" name="Straight Connector 14"/>
            <p:cNvCxnSpPr>
              <a:cxnSpLocks noChangeShapeType="1"/>
            </p:cNvCxnSpPr>
            <p:nvPr/>
          </p:nvCxnSpPr>
          <p:spPr bwMode="auto">
            <a:xfrm>
              <a:off x="2133600" y="4876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1866900" y="49149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7" name="Straight Connector 19"/>
            <p:cNvCxnSpPr>
              <a:cxnSpLocks noChangeShapeType="1"/>
            </p:cNvCxnSpPr>
            <p:nvPr/>
          </p:nvCxnSpPr>
          <p:spPr bwMode="auto">
            <a:xfrm rot="5400000">
              <a:off x="2294811" y="5038010"/>
              <a:ext cx="58579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8" name="Straight Connector 20"/>
            <p:cNvCxnSpPr>
              <a:cxnSpLocks noChangeShapeType="1"/>
              <a:stCxn id="26683" idx="2"/>
              <a:endCxn id="26682" idx="0"/>
            </p:cNvCxnSpPr>
            <p:nvPr/>
          </p:nvCxnSpPr>
          <p:spPr bwMode="auto">
            <a:xfrm rot="16200000" flipH="1">
              <a:off x="1941514" y="5065713"/>
              <a:ext cx="287179" cy="96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9" name="Straight Connector 26"/>
            <p:cNvCxnSpPr>
              <a:cxnSpLocks noChangeShapeType="1"/>
            </p:cNvCxnSpPr>
            <p:nvPr/>
          </p:nvCxnSpPr>
          <p:spPr bwMode="auto">
            <a:xfrm flipV="1">
              <a:off x="1981200" y="5028406"/>
              <a:ext cx="284007" cy="153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90" name="Straight Connector 36"/>
            <p:cNvCxnSpPr>
              <a:cxnSpLocks noChangeShapeType="1"/>
            </p:cNvCxnSpPr>
            <p:nvPr/>
          </p:nvCxnSpPr>
          <p:spPr bwMode="auto">
            <a:xfrm>
              <a:off x="1905000" y="5257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1981200" y="4346576"/>
            <a:ext cx="3048000" cy="969963"/>
            <a:chOff x="457200" y="3678238"/>
            <a:chExt cx="3048000" cy="969962"/>
          </a:xfrm>
        </p:grpSpPr>
        <p:grpSp>
          <p:nvGrpSpPr>
            <p:cNvPr id="26658" name="Group 74"/>
            <p:cNvGrpSpPr>
              <a:grpSpLocks/>
            </p:cNvGrpSpPr>
            <p:nvPr/>
          </p:nvGrpSpPr>
          <p:grpSpPr bwMode="auto">
            <a:xfrm>
              <a:off x="457200" y="3810000"/>
              <a:ext cx="3048000" cy="838200"/>
              <a:chOff x="457200" y="3810000"/>
              <a:chExt cx="3048000" cy="838200"/>
            </a:xfrm>
          </p:grpSpPr>
          <p:sp>
            <p:nvSpPr>
              <p:cNvPr id="26660" name="TextBox 37"/>
              <p:cNvSpPr txBox="1">
                <a:spLocks noChangeArrowheads="1"/>
              </p:cNvSpPr>
              <p:nvPr/>
            </p:nvSpPr>
            <p:spPr bwMode="auto">
              <a:xfrm>
                <a:off x="2133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1" name="TextBox 38"/>
              <p:cNvSpPr txBox="1">
                <a:spLocks noChangeArrowheads="1"/>
              </p:cNvSpPr>
              <p:nvPr/>
            </p:nvSpPr>
            <p:spPr bwMode="auto">
              <a:xfrm>
                <a:off x="2514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2" name="TextBox 39"/>
              <p:cNvSpPr txBox="1">
                <a:spLocks noChangeArrowheads="1"/>
              </p:cNvSpPr>
              <p:nvPr/>
            </p:nvSpPr>
            <p:spPr bwMode="auto">
              <a:xfrm>
                <a:off x="1295400" y="4267200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3" name="TextBox 40"/>
              <p:cNvSpPr txBox="1">
                <a:spLocks noChangeArrowheads="1"/>
              </p:cNvSpPr>
              <p:nvPr/>
            </p:nvSpPr>
            <p:spPr bwMode="auto">
              <a:xfrm>
                <a:off x="1787214" y="38276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4" name="TextBox 41"/>
              <p:cNvSpPr txBox="1">
                <a:spLocks noChangeArrowheads="1"/>
              </p:cNvSpPr>
              <p:nvPr/>
            </p:nvSpPr>
            <p:spPr bwMode="auto">
              <a:xfrm>
                <a:off x="1634814" y="41324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65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2015814" y="39800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6" name="Straight Connector 43"/>
              <p:cNvCxnSpPr>
                <a:cxnSpLocks noChangeShapeType="1"/>
              </p:cNvCxnSpPr>
              <p:nvPr/>
            </p:nvCxnSpPr>
            <p:spPr bwMode="auto">
              <a:xfrm rot="5400000">
                <a:off x="1749114" y="40181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7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2362200" y="4114800"/>
                <a:ext cx="193985" cy="409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8" name="Straight Connector 47"/>
              <p:cNvCxnSpPr>
                <a:cxnSpLocks noChangeShapeType="1"/>
              </p:cNvCxnSpPr>
              <p:nvPr/>
            </p:nvCxnSpPr>
            <p:spPr bwMode="auto">
              <a:xfrm rot="10800000" flipV="1">
                <a:off x="1524000" y="4361020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9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2057400" y="3962400"/>
                <a:ext cx="4572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0" name="Straight Connector 53"/>
              <p:cNvCxnSpPr>
                <a:cxnSpLocks noChangeShapeType="1"/>
              </p:cNvCxnSpPr>
              <p:nvPr/>
            </p:nvCxnSpPr>
            <p:spPr bwMode="auto">
              <a:xfrm flipV="1">
                <a:off x="1447800" y="3962401"/>
                <a:ext cx="381000" cy="38099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6671" name="TextBox 56"/>
              <p:cNvSpPr txBox="1">
                <a:spLocks noChangeArrowheads="1"/>
              </p:cNvSpPr>
              <p:nvPr/>
            </p:nvSpPr>
            <p:spPr bwMode="auto">
              <a:xfrm>
                <a:off x="2895600" y="3810000"/>
                <a:ext cx="76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2" name="TextBox 57"/>
              <p:cNvSpPr txBox="1">
                <a:spLocks noChangeArrowheads="1"/>
              </p:cNvSpPr>
              <p:nvPr/>
            </p:nvSpPr>
            <p:spPr bwMode="auto">
              <a:xfrm>
                <a:off x="3241986" y="38100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3" name="Straight Connector 58"/>
              <p:cNvCxnSpPr>
                <a:cxnSpLocks noChangeShapeType="1"/>
              </p:cNvCxnSpPr>
              <p:nvPr/>
            </p:nvCxnSpPr>
            <p:spPr bwMode="auto">
              <a:xfrm rot="10800000">
                <a:off x="3048001" y="3962400"/>
                <a:ext cx="263215" cy="176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4" name="Straight Connector 59"/>
              <p:cNvCxnSpPr>
                <a:cxnSpLocks noChangeShapeType="1"/>
              </p:cNvCxnSpPr>
              <p:nvPr/>
            </p:nvCxnSpPr>
            <p:spPr bwMode="auto">
              <a:xfrm rot="10800000" flipV="1">
                <a:off x="2743200" y="4038600"/>
                <a:ext cx="193986" cy="453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6675" name="TextBox 62"/>
              <p:cNvSpPr txBox="1">
                <a:spLocks noChangeArrowheads="1"/>
              </p:cNvSpPr>
              <p:nvPr/>
            </p:nvSpPr>
            <p:spPr bwMode="auto">
              <a:xfrm>
                <a:off x="457200" y="4343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6" name="TextBox 63"/>
              <p:cNvSpPr txBox="1">
                <a:spLocks noChangeArrowheads="1"/>
              </p:cNvSpPr>
              <p:nvPr/>
            </p:nvSpPr>
            <p:spPr bwMode="auto">
              <a:xfrm>
                <a:off x="879786" y="4401979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7" name="Straight Connector 65"/>
              <p:cNvCxnSpPr>
                <a:cxnSpLocks noChangeShapeType="1"/>
              </p:cNvCxnSpPr>
              <p:nvPr/>
            </p:nvCxnSpPr>
            <p:spPr bwMode="auto">
              <a:xfrm rot="10800000" flipV="1">
                <a:off x="1108386" y="4495799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8" name="Straight Connector 66"/>
              <p:cNvCxnSpPr>
                <a:cxnSpLocks noChangeShapeType="1"/>
                <a:stCxn id="26676" idx="1"/>
                <a:endCxn id="26675" idx="3"/>
              </p:cNvCxnSpPr>
              <p:nvPr/>
            </p:nvCxnSpPr>
            <p:spPr bwMode="auto">
              <a:xfrm rot="10800000">
                <a:off x="720414" y="4466512"/>
                <a:ext cx="159372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9" name="Straight Connector 69"/>
              <p:cNvCxnSpPr>
                <a:cxnSpLocks noChangeShapeType="1"/>
                <a:stCxn id="26675" idx="3"/>
              </p:cNvCxnSpPr>
              <p:nvPr/>
            </p:nvCxnSpPr>
            <p:spPr bwMode="auto">
              <a:xfrm flipV="1">
                <a:off x="720414" y="4343400"/>
                <a:ext cx="574986" cy="1231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6659" name="Freeform 72"/>
            <p:cNvSpPr>
              <a:spLocks noChangeArrowheads="1"/>
            </p:cNvSpPr>
            <p:nvPr/>
          </p:nvSpPr>
          <p:spPr bwMode="auto">
            <a:xfrm>
              <a:off x="514350" y="3678238"/>
              <a:ext cx="2833688" cy="765969"/>
            </a:xfrm>
            <a:custGeom>
              <a:avLst/>
              <a:gdLst>
                <a:gd name="T0" fmla="*/ 171450 w 2833688"/>
                <a:gd name="T1" fmla="*/ 708025 h 765969"/>
                <a:gd name="T2" fmla="*/ 200025 w 2833688"/>
                <a:gd name="T3" fmla="*/ 660400 h 765969"/>
                <a:gd name="T4" fmla="*/ 1371600 w 2833688"/>
                <a:gd name="T5" fmla="*/ 74612 h 765969"/>
                <a:gd name="T6" fmla="*/ 2833688 w 2833688"/>
                <a:gd name="T7" fmla="*/ 212725 h 765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3688"/>
                <a:gd name="T13" fmla="*/ 0 h 765969"/>
                <a:gd name="T14" fmla="*/ 2833688 w 2833688"/>
                <a:gd name="T15" fmla="*/ 765969 h 765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3688" h="765969">
                  <a:moveTo>
                    <a:pt x="171450" y="708025"/>
                  </a:moveTo>
                  <a:cubicBezTo>
                    <a:pt x="85725" y="736997"/>
                    <a:pt x="0" y="765969"/>
                    <a:pt x="200025" y="660400"/>
                  </a:cubicBezTo>
                  <a:cubicBezTo>
                    <a:pt x="400050" y="554831"/>
                    <a:pt x="932656" y="149224"/>
                    <a:pt x="1371600" y="74612"/>
                  </a:cubicBezTo>
                  <a:cubicBezTo>
                    <a:pt x="1810544" y="0"/>
                    <a:pt x="2595563" y="189706"/>
                    <a:pt x="2833688" y="2127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3352800" y="4706939"/>
            <a:ext cx="1500188" cy="388937"/>
          </a:xfrm>
          <a:custGeom>
            <a:avLst/>
            <a:gdLst>
              <a:gd name="T0" fmla="*/ 0 w 1500188"/>
              <a:gd name="T1" fmla="*/ 290509 h 388938"/>
              <a:gd name="T2" fmla="*/ 519113 w 1500188"/>
              <a:gd name="T3" fmla="*/ 361946 h 388938"/>
              <a:gd name="T4" fmla="*/ 928688 w 1500188"/>
              <a:gd name="T5" fmla="*/ 328609 h 388938"/>
              <a:gd name="T6" fmla="*/ 1500188 w 1500188"/>
              <a:gd name="T7" fmla="*/ 0 h 388938"/>
              <a:gd name="T8" fmla="*/ 0 60000 65536"/>
              <a:gd name="T9" fmla="*/ 0 60000 65536"/>
              <a:gd name="T10" fmla="*/ 0 60000 65536"/>
              <a:gd name="T11" fmla="*/ 0 60000 65536"/>
              <a:gd name="T12" fmla="*/ 0 w 1500188"/>
              <a:gd name="T13" fmla="*/ 0 h 388938"/>
              <a:gd name="T14" fmla="*/ 1500188 w 1500188"/>
              <a:gd name="T15" fmla="*/ 388938 h 388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0188" h="388938">
                <a:moveTo>
                  <a:pt x="0" y="290513"/>
                </a:moveTo>
                <a:cubicBezTo>
                  <a:pt x="182166" y="323056"/>
                  <a:pt x="364332" y="355600"/>
                  <a:pt x="519113" y="361950"/>
                </a:cubicBezTo>
                <a:cubicBezTo>
                  <a:pt x="673894" y="368300"/>
                  <a:pt x="765176" y="388938"/>
                  <a:pt x="928688" y="328613"/>
                </a:cubicBezTo>
                <a:cubicBezTo>
                  <a:pt x="1092200" y="268288"/>
                  <a:pt x="1404938" y="55563"/>
                  <a:pt x="1500188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3" name="Freeform 82"/>
          <p:cNvSpPr>
            <a:spLocks noChangeArrowheads="1"/>
          </p:cNvSpPr>
          <p:nvPr/>
        </p:nvSpPr>
        <p:spPr bwMode="auto">
          <a:xfrm>
            <a:off x="3324225" y="5040314"/>
            <a:ext cx="190500" cy="433387"/>
          </a:xfrm>
          <a:custGeom>
            <a:avLst/>
            <a:gdLst>
              <a:gd name="T0" fmla="*/ 190500 w 190500"/>
              <a:gd name="T1" fmla="*/ 433384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 flipH="1">
            <a:off x="3848100" y="4859339"/>
            <a:ext cx="266700" cy="738187"/>
          </a:xfrm>
          <a:custGeom>
            <a:avLst/>
            <a:gdLst>
              <a:gd name="T0" fmla="*/ 1024555 w 190500"/>
              <a:gd name="T1" fmla="*/ 6213339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grpSp>
        <p:nvGrpSpPr>
          <p:cNvPr id="5" name="Group 132"/>
          <p:cNvGrpSpPr>
            <a:grpSpLocks/>
          </p:cNvGrpSpPr>
          <p:nvPr/>
        </p:nvGrpSpPr>
        <p:grpSpPr bwMode="auto">
          <a:xfrm>
            <a:off x="4876801" y="5240339"/>
            <a:ext cx="2270125" cy="581025"/>
            <a:chOff x="4063572" y="4800600"/>
            <a:chExt cx="2269878" cy="581799"/>
          </a:xfrm>
        </p:grpSpPr>
        <p:sp>
          <p:nvSpPr>
            <p:cNvPr id="26640" name="TextBox 108"/>
            <p:cNvSpPr txBox="1">
              <a:spLocks noChangeArrowheads="1"/>
            </p:cNvSpPr>
            <p:nvPr/>
          </p:nvSpPr>
          <p:spPr bwMode="auto">
            <a:xfrm>
              <a:off x="40635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1" name="Straight Connector 110"/>
            <p:cNvCxnSpPr>
              <a:cxnSpLocks noChangeShapeType="1"/>
              <a:stCxn id="26640" idx="3"/>
            </p:cNvCxnSpPr>
            <p:nvPr/>
          </p:nvCxnSpPr>
          <p:spPr bwMode="auto">
            <a:xfrm>
              <a:off x="42995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2" name="TextBox 112"/>
            <p:cNvSpPr txBox="1">
              <a:spLocks noChangeArrowheads="1"/>
            </p:cNvSpPr>
            <p:nvPr/>
          </p:nvSpPr>
          <p:spPr bwMode="auto">
            <a:xfrm>
              <a:off x="45207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3" name="Straight Connector 113"/>
            <p:cNvCxnSpPr>
              <a:cxnSpLocks noChangeShapeType="1"/>
              <a:stCxn id="26642" idx="3"/>
            </p:cNvCxnSpPr>
            <p:nvPr/>
          </p:nvCxnSpPr>
          <p:spPr bwMode="auto">
            <a:xfrm>
              <a:off x="47567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4" name="TextBox 114"/>
            <p:cNvSpPr txBox="1">
              <a:spLocks noChangeArrowheads="1"/>
            </p:cNvSpPr>
            <p:nvPr/>
          </p:nvSpPr>
          <p:spPr bwMode="auto">
            <a:xfrm>
              <a:off x="49779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5" name="Straight Connector 115"/>
            <p:cNvCxnSpPr>
              <a:cxnSpLocks noChangeShapeType="1"/>
              <a:stCxn id="26644" idx="3"/>
            </p:cNvCxnSpPr>
            <p:nvPr/>
          </p:nvCxnSpPr>
          <p:spPr bwMode="auto">
            <a:xfrm>
              <a:off x="52139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6" name="TextBox 116"/>
            <p:cNvSpPr txBox="1">
              <a:spLocks noChangeArrowheads="1"/>
            </p:cNvSpPr>
            <p:nvPr/>
          </p:nvSpPr>
          <p:spPr bwMode="auto">
            <a:xfrm>
              <a:off x="54351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7" name="Straight Connector 117"/>
            <p:cNvCxnSpPr>
              <a:cxnSpLocks noChangeShapeType="1"/>
              <a:stCxn id="26646" idx="3"/>
            </p:cNvCxnSpPr>
            <p:nvPr/>
          </p:nvCxnSpPr>
          <p:spPr bwMode="auto">
            <a:xfrm>
              <a:off x="56711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8" name="TextBox 118"/>
            <p:cNvSpPr txBox="1">
              <a:spLocks noChangeArrowheads="1"/>
            </p:cNvSpPr>
            <p:nvPr/>
          </p:nvSpPr>
          <p:spPr bwMode="auto">
            <a:xfrm>
              <a:off x="4419600" y="51054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9" name="Straight Connector 119"/>
            <p:cNvCxnSpPr>
              <a:cxnSpLocks noChangeShapeType="1"/>
              <a:stCxn id="26648" idx="3"/>
            </p:cNvCxnSpPr>
            <p:nvPr/>
          </p:nvCxnSpPr>
          <p:spPr bwMode="auto">
            <a:xfrm>
              <a:off x="4655562" y="52439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50" name="TextBox 120"/>
            <p:cNvSpPr txBox="1">
              <a:spLocks noChangeArrowheads="1"/>
            </p:cNvSpPr>
            <p:nvPr/>
          </p:nvSpPr>
          <p:spPr bwMode="auto">
            <a:xfrm>
              <a:off x="49530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1" name="Straight Connector 121"/>
            <p:cNvCxnSpPr>
              <a:cxnSpLocks noChangeShapeType="1"/>
              <a:stCxn id="26650" idx="3"/>
            </p:cNvCxnSpPr>
            <p:nvPr/>
          </p:nvCxnSpPr>
          <p:spPr bwMode="auto">
            <a:xfrm>
              <a:off x="51889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52" name="TextBox 122"/>
            <p:cNvSpPr txBox="1">
              <a:spLocks noChangeArrowheads="1"/>
            </p:cNvSpPr>
            <p:nvPr/>
          </p:nvSpPr>
          <p:spPr bwMode="auto">
            <a:xfrm>
              <a:off x="54864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3" name="Straight Connector 123"/>
            <p:cNvCxnSpPr>
              <a:cxnSpLocks noChangeShapeType="1"/>
              <a:stCxn id="26652" idx="3"/>
            </p:cNvCxnSpPr>
            <p:nvPr/>
          </p:nvCxnSpPr>
          <p:spPr bwMode="auto">
            <a:xfrm>
              <a:off x="57223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54" name="TextBox 124"/>
            <p:cNvSpPr txBox="1">
              <a:spLocks noChangeArrowheads="1"/>
            </p:cNvSpPr>
            <p:nvPr/>
          </p:nvSpPr>
          <p:spPr bwMode="auto">
            <a:xfrm>
              <a:off x="5943600" y="4876800"/>
              <a:ext cx="3898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600" b="1">
                  <a:solidFill>
                    <a:srgbClr val="FF0000"/>
                  </a:solidFill>
                </a:rPr>
                <a:t>…</a:t>
              </a:r>
            </a:p>
          </p:txBody>
        </p:sp>
        <p:cxnSp>
          <p:nvCxnSpPr>
            <p:cNvPr id="26655" name="Straight Connector 126"/>
            <p:cNvCxnSpPr>
              <a:cxnSpLocks noChangeShapeType="1"/>
              <a:endCxn id="26648" idx="1"/>
            </p:cNvCxnSpPr>
            <p:nvPr/>
          </p:nvCxnSpPr>
          <p:spPr bwMode="auto">
            <a:xfrm rot="16200000" flipH="1">
              <a:off x="4236050" y="5060350"/>
              <a:ext cx="2147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56" name="Straight Connector 128"/>
            <p:cNvCxnSpPr>
              <a:cxnSpLocks noChangeShapeType="1"/>
            </p:cNvCxnSpPr>
            <p:nvPr/>
          </p:nvCxnSpPr>
          <p:spPr bwMode="auto">
            <a:xfrm>
              <a:off x="4724400" y="49530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57" name="Straight Connector 130"/>
            <p:cNvCxnSpPr>
              <a:cxnSpLocks noChangeShapeType="1"/>
            </p:cNvCxnSpPr>
            <p:nvPr/>
          </p:nvCxnSpPr>
          <p:spPr bwMode="auto">
            <a:xfrm flipV="1">
              <a:off x="5715000" y="50292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34" name="Freeform 133"/>
          <p:cNvSpPr>
            <a:spLocks noChangeArrowheads="1"/>
          </p:cNvSpPr>
          <p:nvPr/>
        </p:nvSpPr>
        <p:spPr bwMode="auto">
          <a:xfrm flipH="1" flipV="1">
            <a:off x="4267200" y="4859338"/>
            <a:ext cx="647700" cy="457200"/>
          </a:xfrm>
          <a:custGeom>
            <a:avLst/>
            <a:gdLst>
              <a:gd name="T0" fmla="*/ 86554424 w 190500"/>
              <a:gd name="T1" fmla="*/ 566270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 flipH="1" flipV="1">
            <a:off x="4953000" y="4706938"/>
            <a:ext cx="495300" cy="609600"/>
          </a:xfrm>
          <a:custGeom>
            <a:avLst/>
            <a:gdLst>
              <a:gd name="T0" fmla="*/ 22634022 w 190500"/>
              <a:gd name="T1" fmla="*/ 2386256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26637" name="TextBox 135"/>
          <p:cNvSpPr txBox="1">
            <a:spLocks noChangeArrowheads="1"/>
          </p:cNvSpPr>
          <p:nvPr/>
        </p:nvSpPr>
        <p:spPr bwMode="auto">
          <a:xfrm>
            <a:off x="3617913" y="1513187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6638" name="TextBox 136"/>
          <p:cNvSpPr txBox="1">
            <a:spLocks noChangeArrowheads="1"/>
          </p:cNvSpPr>
          <p:nvPr/>
        </p:nvSpPr>
        <p:spPr bwMode="auto">
          <a:xfrm>
            <a:off x="3998913" y="1513187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6639" name="TextBox 137"/>
          <p:cNvSpPr txBox="1">
            <a:spLocks noChangeArrowheads="1"/>
          </p:cNvSpPr>
          <p:nvPr/>
        </p:nvSpPr>
        <p:spPr bwMode="auto">
          <a:xfrm>
            <a:off x="4532312" y="1513187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</p:spTree>
    <p:extLst>
      <p:ext uri="{BB962C8B-B14F-4D97-AF65-F5344CB8AC3E}">
        <p14:creationId xmlns:p14="http://schemas.microsoft.com/office/powerpoint/2010/main" val="11153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  <p:bldP spid="134" grpId="0" animBg="1"/>
      <p:bldP spid="1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34302"/>
          <a:stretch>
            <a:fillRect/>
          </a:stretch>
        </p:blipFill>
        <p:spPr>
          <a:xfrm>
            <a:off x="0" y="1524000"/>
            <a:ext cx="8324850" cy="2133600"/>
          </a:xfrm>
        </p:spPr>
      </p:pic>
      <p:sp>
        <p:nvSpPr>
          <p:cNvPr id="27652" name="TextBox 7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3810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4191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7" name="TextBox 12"/>
          <p:cNvSpPr txBox="1">
            <a:spLocks noChangeArrowheads="1"/>
          </p:cNvSpPr>
          <p:nvPr/>
        </p:nvSpPr>
        <p:spPr bwMode="auto">
          <a:xfrm>
            <a:off x="4724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8" name="TextBox 13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9" name="TextBox 14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60" name="TextBox 15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cxnSp>
        <p:nvCxnSpPr>
          <p:cNvPr id="17" name="Straight Arrow Connector 4"/>
          <p:cNvCxnSpPr>
            <a:cxnSpLocks noChangeShapeType="1"/>
          </p:cNvCxnSpPr>
          <p:nvPr/>
        </p:nvCxnSpPr>
        <p:spPr bwMode="auto">
          <a:xfrm rot="5400000">
            <a:off x="9449594" y="2285206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Arrow Connector 5"/>
          <p:cNvCxnSpPr>
            <a:cxnSpLocks noChangeShapeType="1"/>
          </p:cNvCxnSpPr>
          <p:nvPr/>
        </p:nvCxnSpPr>
        <p:spPr bwMode="auto">
          <a:xfrm rot="5400000">
            <a:off x="2840832" y="2361407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TextBox 6"/>
          <p:cNvSpPr txBox="1">
            <a:spLocks noChangeArrowheads="1"/>
          </p:cNvSpPr>
          <p:nvPr/>
        </p:nvSpPr>
        <p:spPr bwMode="auto">
          <a:xfrm rot="-5400000">
            <a:off x="9560719" y="2197100"/>
            <a:ext cx="996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smaller</a:t>
            </a: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 rot="-5400000">
            <a:off x="3189190" y="2151373"/>
            <a:ext cx="819968" cy="4216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20106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0" y="1509713"/>
            <a:ext cx="8324850" cy="4387850"/>
          </a:xfrm>
        </p:spPr>
      </p:pic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38862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42672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78" name="TextBox 12"/>
          <p:cNvSpPr txBox="1">
            <a:spLocks noChangeArrowheads="1"/>
          </p:cNvSpPr>
          <p:nvPr/>
        </p:nvSpPr>
        <p:spPr bwMode="auto">
          <a:xfrm>
            <a:off x="48006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79" name="TextBox 13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0" name="TextBox 14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1" name="TextBox 15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2" name="TextBox 16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3" name="TextBox 17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4" name="TextBox 18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5" name="TextBox 22"/>
          <p:cNvSpPr txBox="1">
            <a:spLocks noChangeArrowheads="1"/>
          </p:cNvSpPr>
          <p:nvPr/>
        </p:nvSpPr>
        <p:spPr bwMode="auto">
          <a:xfrm>
            <a:off x="3886201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6" name="TextBox 23"/>
          <p:cNvSpPr txBox="1">
            <a:spLocks noChangeArrowheads="1"/>
          </p:cNvSpPr>
          <p:nvPr/>
        </p:nvSpPr>
        <p:spPr bwMode="auto">
          <a:xfrm>
            <a:off x="4267201" y="3609976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7" name="TextBox 24"/>
          <p:cNvSpPr txBox="1">
            <a:spLocks noChangeArrowheads="1"/>
          </p:cNvSpPr>
          <p:nvPr/>
        </p:nvSpPr>
        <p:spPr bwMode="auto">
          <a:xfrm>
            <a:off x="4800600" y="36099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8" name="TextBox 25"/>
          <p:cNvSpPr txBox="1">
            <a:spLocks noChangeArrowheads="1"/>
          </p:cNvSpPr>
          <p:nvPr/>
        </p:nvSpPr>
        <p:spPr bwMode="auto">
          <a:xfrm>
            <a:off x="2055814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9" name="TextBox 26"/>
          <p:cNvSpPr txBox="1">
            <a:spLocks noChangeArrowheads="1"/>
          </p:cNvSpPr>
          <p:nvPr/>
        </p:nvSpPr>
        <p:spPr bwMode="auto">
          <a:xfrm>
            <a:off x="2436813" y="3609976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90" name="TextBox 27"/>
          <p:cNvSpPr txBox="1">
            <a:spLocks noChangeArrowheads="1"/>
          </p:cNvSpPr>
          <p:nvPr/>
        </p:nvSpPr>
        <p:spPr bwMode="auto">
          <a:xfrm>
            <a:off x="2970214" y="3609976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91" name="Rectangle 28"/>
          <p:cNvSpPr>
            <a:spLocks noChangeArrowheads="1"/>
          </p:cNvSpPr>
          <p:nvPr/>
        </p:nvSpPr>
        <p:spPr bwMode="auto">
          <a:xfrm>
            <a:off x="5732464" y="3609975"/>
            <a:ext cx="3986938" cy="22875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94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9699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0" y="1509713"/>
            <a:ext cx="8324850" cy="4387850"/>
          </a:xfrm>
        </p:spPr>
      </p:pic>
      <p:cxnSp>
        <p:nvCxnSpPr>
          <p:cNvPr id="8" name="Straight Arrow Connector 4"/>
          <p:cNvCxnSpPr>
            <a:cxnSpLocks noChangeShapeType="1"/>
          </p:cNvCxnSpPr>
          <p:nvPr/>
        </p:nvCxnSpPr>
        <p:spPr bwMode="auto">
          <a:xfrm rot="5400000">
            <a:off x="9627280" y="4595020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TextBox 6"/>
          <p:cNvSpPr txBox="1">
            <a:spLocks noChangeArrowheads="1"/>
          </p:cNvSpPr>
          <p:nvPr/>
        </p:nvSpPr>
        <p:spPr bwMode="auto">
          <a:xfrm rot="-5400000">
            <a:off x="9445226" y="4548982"/>
            <a:ext cx="13493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very small</a:t>
            </a:r>
          </a:p>
        </p:txBody>
      </p:sp>
    </p:spTree>
    <p:extLst>
      <p:ext uri="{BB962C8B-B14F-4D97-AF65-F5344CB8AC3E}">
        <p14:creationId xmlns:p14="http://schemas.microsoft.com/office/powerpoint/2010/main" val="17832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F2741AC2-14CE-A4A5-786D-599A25441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2837720"/>
                  </p:ext>
                </p:extLst>
              </p:nvPr>
            </p:nvGraphicFramePr>
            <p:xfrm>
              <a:off x="3810000" y="342900"/>
              <a:ext cx="8382000" cy="58800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F2741AC2-14CE-A4A5-786D-599A25441C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810000" y="342900"/>
                <a:ext cx="8382000" cy="588009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B365CBB1-D7FE-CFCB-F97F-5894B3F3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4" t="27408" r="23518"/>
          <a:stretch/>
        </p:blipFill>
        <p:spPr>
          <a:xfrm>
            <a:off x="76200" y="1028700"/>
            <a:ext cx="36449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dirty="0">
                <a:cs typeface="Arial" charset="0"/>
              </a:rPr>
              <a:t>PIC: Power </a:t>
            </a:r>
            <a:r>
              <a:rPr lang="en-US">
                <a:cs typeface="Arial" charset="0"/>
              </a:rPr>
              <a:t>Iteration Clustering</a:t>
            </a:r>
            <a:endParaRPr lang="en-US" dirty="0">
              <a:cs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>
                <a:cs typeface="Arial" charset="0"/>
              </a:rPr>
              <a:t>Run power iteration (repeated averaging w/ neighbors) with early stopping</a:t>
            </a: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v</a:t>
            </a:r>
            <a:r>
              <a:rPr lang="en-US" baseline="30000" dirty="0">
                <a:cs typeface="Arial" charset="0"/>
              </a:rPr>
              <a:t>0</a:t>
            </a:r>
            <a:r>
              <a:rPr lang="en-US" dirty="0">
                <a:cs typeface="Arial" charset="0"/>
              </a:rPr>
              <a:t>: random start, or “degree matrix” D, or others</a:t>
            </a:r>
          </a:p>
          <a:p>
            <a:r>
              <a:rPr lang="en-US" dirty="0">
                <a:cs typeface="Arial" charset="0"/>
              </a:rPr>
              <a:t>Easy to implement, and relatively efficient (&amp; easily parallelized!)</a:t>
            </a:r>
          </a:p>
          <a:p>
            <a:r>
              <a:rPr lang="en-US" dirty="0">
                <a:cs typeface="Arial" charset="0"/>
              </a:rPr>
              <a:t>Empirically, often </a:t>
            </a:r>
            <a:r>
              <a:rPr lang="en-US" b="1" dirty="0">
                <a:cs typeface="Arial" charset="0"/>
              </a:rPr>
              <a:t>better</a:t>
            </a:r>
            <a:r>
              <a:rPr lang="en-US" dirty="0">
                <a:cs typeface="Arial" charset="0"/>
              </a:rPr>
              <a:t> than traditional spectral methods</a:t>
            </a:r>
          </a:p>
          <a:p>
            <a:pPr lvl="1"/>
            <a:r>
              <a:rPr lang="en-US" dirty="0">
                <a:cs typeface="Arial" charset="0"/>
              </a:rPr>
              <a:t>Surprising given embedded space is 1-dimensional!</a:t>
            </a:r>
            <a:endParaRPr lang="en-US" dirty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50920" r="22501" b="29340"/>
          <a:stretch>
            <a:fillRect/>
          </a:stretch>
        </p:blipFill>
        <p:spPr bwMode="auto">
          <a:xfrm>
            <a:off x="1805215" y="2750911"/>
            <a:ext cx="87280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6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858E-0F80-2246-33F6-1FED1354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27C3-CB59-2E70-1544-05A9CFA23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Contrast semi-supervised learning with supervised and unsupervised</a:t>
            </a:r>
          </a:p>
          <a:p>
            <a:pPr lvl="1"/>
            <a:r>
              <a:rPr lang="en-US" dirty="0"/>
              <a:t>Goal is not simply to train on labeled data and test on unlabeled data, but to </a:t>
            </a:r>
            <a:r>
              <a:rPr lang="en-US" i="1" dirty="0"/>
              <a:t>develop a better model with both</a:t>
            </a:r>
            <a:r>
              <a:rPr lang="en-US" dirty="0"/>
              <a:t> than would have been possible with either</a:t>
            </a:r>
          </a:p>
          <a:p>
            <a:r>
              <a:rPr lang="en-US" dirty="0"/>
              <a:t>Multi-rank Walk (MRW)</a:t>
            </a:r>
          </a:p>
          <a:p>
            <a:pPr lvl="1"/>
            <a:r>
              <a:rPr lang="en-US" dirty="0"/>
              <a:t>Works much like PageRank: walks the graph to infer unknown labels</a:t>
            </a:r>
          </a:p>
          <a:p>
            <a:r>
              <a:rPr lang="en-US" dirty="0"/>
              <a:t>Modern SSL strategies use the Laplacian of the graph</a:t>
            </a:r>
          </a:p>
          <a:p>
            <a:pPr lvl="1"/>
            <a:r>
              <a:rPr lang="en-US" dirty="0"/>
              <a:t>Yes, even in deep neural networks</a:t>
            </a:r>
          </a:p>
          <a:p>
            <a:r>
              <a:rPr lang="en-US" dirty="0" err="1"/>
              <a:t>Transductive</a:t>
            </a:r>
            <a:r>
              <a:rPr lang="en-US" dirty="0"/>
              <a:t> vs Inductive SSL</a:t>
            </a:r>
          </a:p>
          <a:p>
            <a:r>
              <a:rPr lang="en-US" dirty="0"/>
              <a:t>Power iteration clustering (PIC)</a:t>
            </a:r>
          </a:p>
          <a:p>
            <a:pPr lvl="1"/>
            <a:r>
              <a:rPr lang="en-US" dirty="0"/>
              <a:t>Works on same principle as MRW</a:t>
            </a:r>
          </a:p>
          <a:p>
            <a:pPr lvl="1"/>
            <a:r>
              <a:rPr lang="en-US" dirty="0"/>
              <a:t>Similarity with 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3323003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9"/>
          <a:stretch/>
        </p:blipFill>
        <p:spPr>
          <a:xfrm>
            <a:off x="6112932" y="1489928"/>
            <a:ext cx="6079067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“Semi-Supervised Classification of Network Data Using Very Few Labels”, </a:t>
            </a:r>
            <a:r>
              <a:rPr lang="en-US" dirty="0">
                <a:hlinkClick r:id="rId2"/>
              </a:rPr>
              <a:t>https://lti.cs.cmu.edu/sites/default/files/research/reports/2009/cmulti09017.pdf</a:t>
            </a:r>
            <a:r>
              <a:rPr lang="en-US" dirty="0"/>
              <a:t> </a:t>
            </a:r>
          </a:p>
          <a:p>
            <a:r>
              <a:rPr lang="en-US" dirty="0"/>
              <a:t>“New Regularized Algorithms for </a:t>
            </a:r>
            <a:r>
              <a:rPr lang="en-US" dirty="0" err="1"/>
              <a:t>Transductive</a:t>
            </a:r>
            <a:r>
              <a:rPr lang="en-US" dirty="0"/>
              <a:t> Learning”, </a:t>
            </a:r>
            <a:r>
              <a:rPr lang="en-US" dirty="0">
                <a:hlinkClick r:id="rId3"/>
              </a:rPr>
              <a:t>http://citeseerx.ist.psu.edu/viewdoc/download?doi=10.1.1.220.42&amp;rep=rep1&amp;type=pdf</a:t>
            </a:r>
            <a:r>
              <a:rPr lang="en-US" dirty="0"/>
              <a:t> </a:t>
            </a:r>
          </a:p>
          <a:p>
            <a:r>
              <a:rPr lang="en-US" dirty="0"/>
              <a:t>“Semi-supervised Learning in Gigantic Image Collections”, </a:t>
            </a:r>
            <a:r>
              <a:rPr lang="en-US" dirty="0">
                <a:hlinkClick r:id="rId4"/>
              </a:rPr>
              <a:t>http://papers.nips.cc/paper/3633-semi-supervised-learning-in-gigantic-image-collections.pdf</a:t>
            </a:r>
            <a:r>
              <a:rPr lang="en-US" dirty="0"/>
              <a:t> </a:t>
            </a:r>
          </a:p>
          <a:p>
            <a:r>
              <a:rPr lang="en-US" dirty="0"/>
              <a:t>“Revisiting Semi-Supervised Learning with Graph </a:t>
            </a:r>
            <a:r>
              <a:rPr lang="en-US" dirty="0" err="1"/>
              <a:t>Embeddings</a:t>
            </a:r>
            <a:r>
              <a:rPr lang="en-US" dirty="0"/>
              <a:t>”, </a:t>
            </a:r>
            <a:r>
              <a:rPr lang="en-US" dirty="0">
                <a:hlinkClick r:id="rId5"/>
              </a:rPr>
              <a:t>http://proceedings.mlr.press/v48/yanga16.pdf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29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9A89-9FFF-46BC-A5C4-404DD8F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04580-2326-3E3B-A188-F845BEFC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6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3-19 at 5.3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784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76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3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065"/>
            <a:ext cx="9144000" cy="661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1258"/>
            <a:ext cx="9144000" cy="63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3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3"/>
          <a:stretch/>
        </p:blipFill>
        <p:spPr>
          <a:xfrm>
            <a:off x="1615749" y="152093"/>
            <a:ext cx="9144000" cy="2762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615" y="2861538"/>
            <a:ext cx="8106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do this minimization?</a:t>
            </a:r>
          </a:p>
          <a:p>
            <a:r>
              <a:rPr lang="en-US" sz="2400" dirty="0"/>
              <a:t>First, differentiate to find min is at 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Jacobi method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To solve Ax=b for x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Iterate: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 or: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Screen Shot 2013-03-19 at 5.5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80" y="5202584"/>
            <a:ext cx="3538018" cy="539983"/>
          </a:xfrm>
          <a:prstGeom prst="rect">
            <a:avLst/>
          </a:prstGeom>
        </p:spPr>
      </p:pic>
      <p:pic>
        <p:nvPicPr>
          <p:cNvPr id="5" name="Picture 4" descr="Screen Shot 2013-03-19 at 5.55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82" y="5755954"/>
            <a:ext cx="4923535" cy="799246"/>
          </a:xfrm>
          <a:prstGeom prst="rect">
            <a:avLst/>
          </a:prstGeom>
        </p:spPr>
      </p:pic>
      <p:pic>
        <p:nvPicPr>
          <p:cNvPr id="6" name="Picture 5" descr="Screen Shot 2013-03-19 at 5.57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42" y="3687280"/>
            <a:ext cx="4484374" cy="6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7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2" y="331507"/>
            <a:ext cx="10162351" cy="60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74" y="0"/>
            <a:ext cx="8364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22" y="0"/>
            <a:ext cx="8909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562"/>
            <a:ext cx="9144000" cy="67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Basically a hybrid!</a:t>
            </a:r>
          </a:p>
          <a:p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A pool of labeled examples L</a:t>
            </a:r>
          </a:p>
          <a:p>
            <a:pPr lvl="1"/>
            <a:r>
              <a:rPr lang="en-US" dirty="0"/>
              <a:t>A (usually larger) pool of unlabeled examples U</a:t>
            </a:r>
          </a:p>
          <a:p>
            <a:endParaRPr lang="en-US" b="1" dirty="0"/>
          </a:p>
          <a:p>
            <a:r>
              <a:rPr lang="en-US" b="1" dirty="0"/>
              <a:t>Can you improve accuracy somehow using U?</a:t>
            </a:r>
          </a:p>
        </p:txBody>
      </p:sp>
    </p:spTree>
    <p:extLst>
      <p:ext uri="{BB962C8B-B14F-4D97-AF65-F5344CB8AC3E}">
        <p14:creationId xmlns:p14="http://schemas.microsoft.com/office/powerpoint/2010/main" val="20429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Network Datasets with Known Classes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/>
              <a:t>UBMCBlog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AGBlog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MSPBlog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Cora</a:t>
            </a:r>
          </a:p>
          <a:p>
            <a:pPr>
              <a:buFont typeface="Arial"/>
              <a:buChar char="•"/>
            </a:pPr>
            <a:r>
              <a:rPr lang="en-US" dirty="0" err="1"/>
              <a:t>Citeseer</a:t>
            </a:r>
            <a:endParaRPr lang="en-US" dirty="0"/>
          </a:p>
        </p:txBody>
      </p:sp>
      <p:pic>
        <p:nvPicPr>
          <p:cNvPr id="4" name="Picture 3" descr="citeseer.png"/>
          <p:cNvPicPr>
            <a:picLocks noChangeAspect="1"/>
          </p:cNvPicPr>
          <p:nvPr/>
        </p:nvPicPr>
        <p:blipFill>
          <a:blip r:embed="rId3"/>
          <a:srcRect l="12500" t="12177" r="13333" b="12177"/>
          <a:stretch>
            <a:fillRect/>
          </a:stretch>
        </p:blipFill>
        <p:spPr>
          <a:xfrm>
            <a:off x="8472218" y="4322756"/>
            <a:ext cx="3454356" cy="2406406"/>
          </a:xfrm>
          <a:prstGeom prst="rect">
            <a:avLst/>
          </a:prstGeom>
        </p:spPr>
      </p:pic>
      <p:pic>
        <p:nvPicPr>
          <p:cNvPr id="5" name="Picture 4" descr="blogs.png"/>
          <p:cNvPicPr>
            <a:picLocks noChangeAspect="1"/>
          </p:cNvPicPr>
          <p:nvPr/>
        </p:nvPicPr>
        <p:blipFill>
          <a:blip r:embed="rId4"/>
          <a:srcRect t="10298" r="8701"/>
          <a:stretch>
            <a:fillRect/>
          </a:stretch>
        </p:blipFill>
        <p:spPr>
          <a:xfrm>
            <a:off x="5004778" y="4289744"/>
            <a:ext cx="3273178" cy="24064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 l="25389" t="21323" r="14454" b="18029"/>
          <a:stretch>
            <a:fillRect/>
          </a:stretch>
        </p:blipFill>
        <p:spPr bwMode="auto">
          <a:xfrm>
            <a:off x="6590224" y="1310732"/>
            <a:ext cx="4763576" cy="285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7" y="4554409"/>
            <a:ext cx="4737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22515"/>
            <a:ext cx="9144000" cy="5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8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842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6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396"/>
            <a:ext cx="9144000" cy="67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690688"/>
            <a:ext cx="7226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= Matrix</a:t>
            </a:r>
          </a:p>
          <a:p>
            <a:pPr lvl="1"/>
            <a:r>
              <a:rPr lang="en-US" dirty="0"/>
              <a:t>W*v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76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ＭＳ Ｐゴシック" charset="0"/>
              </a:rPr>
              <a:t>Semi-Supervised Learning as Label Propagation on a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64939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Propagate label to “nearby” nodes</a:t>
            </a:r>
          </a:p>
          <a:p>
            <a:pPr lvl="1"/>
            <a:r>
              <a:rPr lang="en-US" dirty="0"/>
              <a:t>X is “near” Y if there is a high probability of reaching Y from X</a:t>
            </a:r>
          </a:p>
          <a:p>
            <a:r>
              <a:rPr lang="en-US" dirty="0"/>
              <a:t>Propagation methods</a:t>
            </a:r>
          </a:p>
          <a:p>
            <a:pPr lvl="1"/>
            <a:r>
              <a:rPr lang="en-US" dirty="0"/>
              <a:t>Personalized PageRank</a:t>
            </a:r>
          </a:p>
          <a:p>
            <a:pPr lvl="1"/>
            <a:r>
              <a:rPr lang="en-US" dirty="0"/>
              <a:t>Random walk</a:t>
            </a:r>
          </a:p>
          <a:p>
            <a:r>
              <a:rPr lang="en-US" dirty="0"/>
              <a:t>Rewards multiple paths</a:t>
            </a:r>
          </a:p>
          <a:p>
            <a:r>
              <a:rPr lang="en-US" dirty="0"/>
              <a:t>Penalizes longer and “high </a:t>
            </a:r>
            <a:r>
              <a:rPr lang="en-US" dirty="0" err="1"/>
              <a:t>fanout</a:t>
            </a:r>
            <a:r>
              <a:rPr lang="en-US" dirty="0"/>
              <a:t>” paths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3747037" y="2832100"/>
            <a:ext cx="676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Paris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4914281" y="4584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live in  </a:t>
            </a:r>
            <a:r>
              <a:rPr lang="en-US" u="sng"/>
              <a:t>arg1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167981" y="3289022"/>
            <a:ext cx="1011238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6225381" y="3289023"/>
            <a:ext cx="914400" cy="11080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V="1">
            <a:off x="7520781" y="4889222"/>
            <a:ext cx="762000" cy="762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9814719" y="3636686"/>
            <a:ext cx="684212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764890" y="2603114"/>
            <a:ext cx="1494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Austin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376708" y="466090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traits such as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340181" y="3212822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23564" name="Rectangle 5"/>
          <p:cNvSpPr>
            <a:spLocks noChangeArrowheads="1"/>
          </p:cNvSpPr>
          <p:nvPr/>
        </p:nvSpPr>
        <p:spPr bwMode="auto">
          <a:xfrm>
            <a:off x="5446185" y="1689100"/>
            <a:ext cx="1553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</a:t>
            </a:r>
            <a:r>
              <a:rPr lang="en-US" u="sng"/>
              <a:t>arg1</a:t>
            </a:r>
          </a:p>
        </p:txBody>
      </p:sp>
      <p:sp>
        <p:nvSpPr>
          <p:cNvPr id="23565" name="Line 9"/>
          <p:cNvSpPr>
            <a:spLocks noChangeShapeType="1"/>
          </p:cNvSpPr>
          <p:nvPr/>
        </p:nvSpPr>
        <p:spPr bwMode="auto">
          <a:xfrm flipV="1">
            <a:off x="4396582" y="2146022"/>
            <a:ext cx="1293813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Rectangle 4"/>
          <p:cNvSpPr>
            <a:spLocks noChangeArrowheads="1"/>
          </p:cNvSpPr>
          <p:nvPr/>
        </p:nvSpPr>
        <p:spPr bwMode="auto">
          <a:xfrm>
            <a:off x="4672187" y="3060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Pittsburgh</a:t>
            </a:r>
          </a:p>
        </p:txBody>
      </p:sp>
      <p:sp>
        <p:nvSpPr>
          <p:cNvPr id="23567" name="Line 9"/>
          <p:cNvSpPr>
            <a:spLocks noChangeShapeType="1"/>
          </p:cNvSpPr>
          <p:nvPr/>
        </p:nvSpPr>
        <p:spPr bwMode="auto">
          <a:xfrm flipV="1">
            <a:off x="5387181" y="2146022"/>
            <a:ext cx="7620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9"/>
          <p:cNvSpPr>
            <a:spLocks noChangeShapeType="1"/>
          </p:cNvSpPr>
          <p:nvPr/>
        </p:nvSpPr>
        <p:spPr bwMode="auto">
          <a:xfrm>
            <a:off x="5234781" y="3517622"/>
            <a:ext cx="609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Rectangle 4"/>
          <p:cNvSpPr>
            <a:spLocks noChangeArrowheads="1"/>
          </p:cNvSpPr>
          <p:nvPr/>
        </p:nvSpPr>
        <p:spPr bwMode="auto">
          <a:xfrm>
            <a:off x="3558381" y="5498822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Seattle</a:t>
            </a:r>
          </a:p>
        </p:txBody>
      </p:sp>
      <p:sp>
        <p:nvSpPr>
          <p:cNvPr id="23570" name="Line 9"/>
          <p:cNvSpPr>
            <a:spLocks noChangeShapeType="1"/>
          </p:cNvSpPr>
          <p:nvPr/>
        </p:nvSpPr>
        <p:spPr bwMode="auto">
          <a:xfrm flipV="1">
            <a:off x="4396581" y="4965423"/>
            <a:ext cx="838200" cy="650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928755" y="5041900"/>
            <a:ext cx="7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denial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6911181" y="20698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6453981" y="45844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8427901" y="1765300"/>
            <a:ext cx="1636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home of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V="1">
            <a:off x="8358981" y="2222222"/>
            <a:ext cx="914400" cy="6096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10625467" y="5346700"/>
            <a:ext cx="1212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selfishness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9501981" y="5082898"/>
            <a:ext cx="1066800" cy="4159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10873582" y="2450823"/>
            <a:ext cx="684213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>
            <a:off x="11178381" y="3558898"/>
            <a:ext cx="762000" cy="6445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 flipV="1">
            <a:off x="10263981" y="1765022"/>
            <a:ext cx="762000" cy="228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296425" y="5803900"/>
            <a:ext cx="112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I like  </a:t>
            </a:r>
            <a:r>
              <a:rPr lang="en-US" u="sng"/>
              <a:t>arg1</a:t>
            </a: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4548981" y="5768698"/>
            <a:ext cx="685800" cy="187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9"/>
          <p:cNvSpPr>
            <a:spLocks noChangeShapeType="1"/>
          </p:cNvSpPr>
          <p:nvPr/>
        </p:nvSpPr>
        <p:spPr bwMode="auto">
          <a:xfrm flipV="1">
            <a:off x="6530181" y="5879823"/>
            <a:ext cx="1143000" cy="1174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>
            <a:off x="6377781" y="6260822"/>
            <a:ext cx="9906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6606381" y="6108422"/>
            <a:ext cx="1066800" cy="152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453981" y="5651222"/>
            <a:ext cx="10668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" name="Line 10"/>
          <p:cNvSpPr>
            <a:spLocks noChangeShapeType="1"/>
          </p:cNvSpPr>
          <p:nvPr/>
        </p:nvSpPr>
        <p:spPr bwMode="auto">
          <a:xfrm>
            <a:off x="6072981" y="6184622"/>
            <a:ext cx="228600" cy="3048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7" name="Line 10"/>
          <p:cNvSpPr>
            <a:spLocks noChangeShapeType="1"/>
          </p:cNvSpPr>
          <p:nvPr/>
        </p:nvSpPr>
        <p:spPr bwMode="auto">
          <a:xfrm>
            <a:off x="5844381" y="6184622"/>
            <a:ext cx="76200" cy="3810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 flipV="1">
            <a:off x="6301581" y="3289022"/>
            <a:ext cx="1143000" cy="2438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68381" y="6379886"/>
            <a:ext cx="2743200" cy="3381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beer</a:t>
            </a:r>
          </a:p>
        </p:txBody>
      </p:sp>
    </p:spTree>
    <p:extLst>
      <p:ext uri="{BB962C8B-B14F-4D97-AF65-F5344CB8AC3E}">
        <p14:creationId xmlns:p14="http://schemas.microsoft.com/office/powerpoint/2010/main" val="18197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0" grpId="0"/>
      <p:bldP spid="31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3-16 at 1.2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9131"/>
            <a:ext cx="9144000" cy="2107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9602" y="3936537"/>
            <a:ext cx="731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ASONAM-2010 (Advances in Social Networks Analysis and Mining)</a:t>
            </a:r>
          </a:p>
        </p:txBody>
      </p:sp>
    </p:spTree>
    <p:extLst>
      <p:ext uri="{BB962C8B-B14F-4D97-AF65-F5344CB8AC3E}">
        <p14:creationId xmlns:p14="http://schemas.microsoft.com/office/powerpoint/2010/main" val="54326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3-16 at 1.3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8" y="1583547"/>
            <a:ext cx="6083300" cy="438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109357"/>
            <a:ext cx="4025900" cy="4699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MultiRankWalk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406918" cy="2151289"/>
          </a:xfrm>
        </p:spPr>
        <p:txBody>
          <a:bodyPr/>
          <a:lstStyle/>
          <a:p>
            <a:r>
              <a:rPr lang="en-US" dirty="0"/>
              <a:t>Seed Selection</a:t>
            </a:r>
          </a:p>
          <a:p>
            <a:pPr lvl="1"/>
            <a:r>
              <a:rPr lang="en-US" dirty="0"/>
              <a:t>Order by PageRank or degree, or even randomly</a:t>
            </a:r>
          </a:p>
          <a:p>
            <a:pPr lvl="1"/>
            <a:r>
              <a:rPr lang="en-US" dirty="0"/>
              <a:t>Traverse list until you have </a:t>
            </a:r>
            <a:r>
              <a:rPr lang="en-US" i="1" dirty="0"/>
              <a:t>k</a:t>
            </a:r>
            <a:r>
              <a:rPr lang="en-US" dirty="0"/>
              <a:t> examples/class</a:t>
            </a:r>
          </a:p>
        </p:txBody>
      </p:sp>
    </p:spTree>
    <p:extLst>
      <p:ext uri="{BB962C8B-B14F-4D97-AF65-F5344CB8AC3E}">
        <p14:creationId xmlns:p14="http://schemas.microsoft.com/office/powerpoint/2010/main" val="12952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7C1602F3-137D-D546-A21A-411E71B0BC1A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M0lCTlYzRDNNWTFPTEw4MjFCMFRXMjNZUS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1485</Words>
  <Application>Microsoft Macintosh PowerPoint</Application>
  <PresentationFormat>Widescreen</PresentationFormat>
  <Paragraphs>341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Times New Roman</vt:lpstr>
      <vt:lpstr>Office Theme</vt:lpstr>
      <vt:lpstr>Semi-Supervised Learning</vt:lpstr>
      <vt:lpstr>Supervised learning</vt:lpstr>
      <vt:lpstr>Unsupervised learning</vt:lpstr>
      <vt:lpstr>Semi-supervised learning</vt:lpstr>
      <vt:lpstr>Semi-supervised Learning</vt:lpstr>
      <vt:lpstr>Spectral Clustering</vt:lpstr>
      <vt:lpstr>Semi-Supervised Learning as Label Propagation on a Graph</vt:lpstr>
      <vt:lpstr>PowerPoint Presentation</vt:lpstr>
      <vt:lpstr>MultiRankWalk</vt:lpstr>
      <vt:lpstr>Comparison: wvRN</vt:lpstr>
      <vt:lpstr>Comparison: HF</vt:lpstr>
      <vt:lpstr>MRW versus wvRN</vt:lpstr>
      <vt:lpstr>Why is MRW &gt; wvRN?</vt:lpstr>
      <vt:lpstr>Why is MRW &gt; wvRN?</vt:lpstr>
      <vt:lpstr>Why is MRW &gt; wvRN?</vt:lpstr>
      <vt:lpstr>Modern SSL</vt:lpstr>
      <vt:lpstr>Graph Laplacians</vt:lpstr>
      <vt:lpstr>Graph Embeddings</vt:lpstr>
      <vt:lpstr>Inductive SSL</vt:lpstr>
      <vt:lpstr>Quick digression to unsupervised learning…</vt:lpstr>
      <vt:lpstr>Spectral Clustering</vt:lpstr>
      <vt:lpstr>Repeated averaging with neighbors as a clustering method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PowerPoint Presentation</vt:lpstr>
      <vt:lpstr>PIC: Power Iteration Clustering</vt:lpstr>
      <vt:lpstr>Summary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Datasets with Known Classes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Quinn</dc:creator>
  <cp:lastModifiedBy>Shannon Quinn</cp:lastModifiedBy>
  <cp:revision>109</cp:revision>
  <cp:lastPrinted>2025-02-09T21:50:57Z</cp:lastPrinted>
  <dcterms:created xsi:type="dcterms:W3CDTF">2017-10-01T17:57:16Z</dcterms:created>
  <dcterms:modified xsi:type="dcterms:W3CDTF">2025-02-09T21:56:17Z</dcterms:modified>
</cp:coreProperties>
</file>